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6" r:id="rId3"/>
    <p:sldId id="257" r:id="rId5"/>
    <p:sldId id="259" r:id="rId6"/>
    <p:sldId id="260" r:id="rId7"/>
    <p:sldId id="263" r:id="rId8"/>
    <p:sldId id="267" r:id="rId9"/>
    <p:sldId id="268" r:id="rId10"/>
    <p:sldId id="269" r:id="rId11"/>
    <p:sldId id="270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955932"/>
            <a:ext cx="9144000" cy="2187001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ffectLst/>
                <a:latin typeface="Times New Roman Bold" panose="02020603050405020304" charset="0"/>
                <a:ea typeface="微软雅黑" panose="020B0503020204020204" charset="-122"/>
                <a:cs typeface="Times New Roman Bold" panose="02020603050405020304" charset="0"/>
              </a:rPr>
              <a:t>Conditional Stroke Recovery</a:t>
            </a:r>
            <a:r>
              <a:rPr lang="zh-CN" altLang="en-US" sz="3600" b="1" dirty="0">
                <a:effectLst/>
                <a:latin typeface="Times New Roman Bold" panose="02020603050405020304" charset="0"/>
                <a:ea typeface="微软雅黑" panose="020B0503020204020204" charset="-122"/>
                <a:cs typeface="Times New Roman Bold" panose="02020603050405020304" charset="0"/>
              </a:rPr>
              <a:t> </a:t>
            </a:r>
            <a:br>
              <a:rPr lang="zh-CN" altLang="en-US" sz="36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</a:rPr>
            </a:br>
            <a:r>
              <a:rPr lang="zh-CN" altLang="en-US" sz="36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</a:rPr>
              <a:t>for </a:t>
            </a:r>
            <a:br>
              <a:rPr lang="zh-CN" altLang="en-US" sz="36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</a:rPr>
            </a:br>
            <a:r>
              <a:rPr lang="zh-CN" altLang="en-US" sz="28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</a:rPr>
              <a:t>Fine-Grained Sketch-Based</a:t>
            </a:r>
            <a:r>
              <a:rPr lang="en-US" altLang="zh-CN" sz="28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</a:rPr>
              <a:t> </a:t>
            </a:r>
            <a:r>
              <a:rPr lang="zh-CN" altLang="en-US" sz="28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</a:rPr>
              <a:t>Image Retrieval</a:t>
            </a:r>
            <a:endParaRPr lang="zh-CN" altLang="en-US" sz="28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</a:endParaRPr>
          </a:p>
        </p:txBody>
      </p:sp>
      <p:sp>
        <p:nvSpPr>
          <p:cNvPr id="4" name="副标题 4"/>
          <p:cNvSpPr>
            <a:spLocks noGrp="1"/>
          </p:cNvSpPr>
          <p:nvPr/>
        </p:nvSpPr>
        <p:spPr>
          <a:xfrm>
            <a:off x="2547620" y="3980815"/>
            <a:ext cx="2654935" cy="960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Zhixin Ling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20212010005@fudan.edu.cn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Fudan University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6" name="副标题 4"/>
          <p:cNvSpPr>
            <a:spLocks noGrp="1"/>
          </p:cNvSpPr>
          <p:nvPr/>
        </p:nvSpPr>
        <p:spPr>
          <a:xfrm>
            <a:off x="6570980" y="3980815"/>
            <a:ext cx="2654935" cy="960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</a:t>
            </a:r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Zhen Xing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zxing20@fudan.edu.cn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Fudan University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7" name="副标题 4"/>
          <p:cNvSpPr>
            <a:spLocks noGrp="1"/>
          </p:cNvSpPr>
          <p:nvPr/>
        </p:nvSpPr>
        <p:spPr>
          <a:xfrm>
            <a:off x="2547620" y="5234940"/>
            <a:ext cx="2654935" cy="960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Jian Zhou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19212010009@fudan.edu.cn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Fudan University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8" name="副标题 4"/>
          <p:cNvSpPr>
            <a:spLocks noGrp="1"/>
          </p:cNvSpPr>
          <p:nvPr/>
        </p:nvSpPr>
        <p:spPr>
          <a:xfrm>
            <a:off x="6570980" y="5239385"/>
            <a:ext cx="2654935" cy="960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Xiangdong Zhou*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xdzhou@fudan.edu.cn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Fudan University</a:t>
            </a:r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27075"/>
            <a:ext cx="7709535" cy="69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75" y="175260"/>
            <a:ext cx="34429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1. Task of FG-SBIR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14" name="图片 13" descr="n02694662_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3345815"/>
            <a:ext cx="1440000" cy="1440000"/>
          </a:xfrm>
          <a:prstGeom prst="rect">
            <a:avLst/>
          </a:prstGeom>
        </p:spPr>
      </p:pic>
      <p:pic>
        <p:nvPicPr>
          <p:cNvPr id="16" name="图片 15" descr="n02694662_35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4961255"/>
            <a:ext cx="1440000" cy="1440000"/>
          </a:xfrm>
          <a:prstGeom prst="rect">
            <a:avLst/>
          </a:prstGeom>
        </p:spPr>
      </p:pic>
      <p:pic>
        <p:nvPicPr>
          <p:cNvPr id="17" name="图片 16" descr="n02694662_28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965" y="5052060"/>
            <a:ext cx="1440000" cy="1440000"/>
          </a:xfrm>
          <a:prstGeom prst="rect">
            <a:avLst/>
          </a:prstGeom>
        </p:spPr>
      </p:pic>
      <p:pic>
        <p:nvPicPr>
          <p:cNvPr id="18" name="图片 17" descr="n02764044_19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110" y="5052060"/>
            <a:ext cx="1440000" cy="1440000"/>
          </a:xfrm>
          <a:prstGeom prst="rect">
            <a:avLst/>
          </a:prstGeom>
        </p:spPr>
      </p:pic>
      <p:pic>
        <p:nvPicPr>
          <p:cNvPr id="19" name="图片 18" descr="n02691156_5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110" y="3521075"/>
            <a:ext cx="1440000" cy="1440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94715" y="2977515"/>
            <a:ext cx="1478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92D050"/>
                </a:solidFill>
              </a:rPr>
              <a:t>Positive Cases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42435" y="3152775"/>
            <a:ext cx="15728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Negative Cases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24" name="图片 23" descr="n02694662_92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310" y="1253490"/>
            <a:ext cx="1800000" cy="1800000"/>
          </a:xfrm>
          <a:prstGeom prst="rect">
            <a:avLst/>
          </a:prstGeom>
        </p:spPr>
      </p:pic>
      <p:pic>
        <p:nvPicPr>
          <p:cNvPr id="25" name="图片 24" descr="n02694662_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9120" y="4655820"/>
            <a:ext cx="1440000" cy="1440000"/>
          </a:xfrm>
          <a:prstGeom prst="rect">
            <a:avLst/>
          </a:prstGeom>
        </p:spPr>
      </p:pic>
      <p:pic>
        <p:nvPicPr>
          <p:cNvPr id="26" name="图片 25" descr="n02694662_35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235" y="3521075"/>
            <a:ext cx="1440000" cy="1440000"/>
          </a:xfrm>
          <a:prstGeom prst="rect">
            <a:avLst/>
          </a:prstGeom>
        </p:spPr>
      </p:pic>
      <p:pic>
        <p:nvPicPr>
          <p:cNvPr id="27" name="图片 26" descr="n02694662_28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1130" y="5052060"/>
            <a:ext cx="1440000" cy="1440000"/>
          </a:xfrm>
          <a:prstGeom prst="rect">
            <a:avLst/>
          </a:prstGeom>
        </p:spPr>
      </p:pic>
      <p:pic>
        <p:nvPicPr>
          <p:cNvPr id="28" name="图片 27" descr="n02764044_19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235" y="5052060"/>
            <a:ext cx="1440000" cy="1440000"/>
          </a:xfrm>
          <a:prstGeom prst="rect">
            <a:avLst/>
          </a:prstGeom>
        </p:spPr>
      </p:pic>
      <p:pic>
        <p:nvPicPr>
          <p:cNvPr id="29" name="图片 28" descr="n02691156_5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130" y="3521075"/>
            <a:ext cx="1440000" cy="14400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932295" y="3881755"/>
            <a:ext cx="1388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92D050"/>
                </a:solidFill>
              </a:rPr>
              <a:t>Positive Case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444990" y="3152775"/>
            <a:ext cx="15728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Negative Cases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6306820" y="867410"/>
            <a:ext cx="19685" cy="582485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446520" y="848360"/>
            <a:ext cx="55454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Fine-Grained Sketch-Based Image Retrieval </a:t>
            </a:r>
            <a:r>
              <a:rPr lang="en-US"/>
              <a:t>(</a:t>
            </a:r>
            <a:r>
              <a:rPr lang="en-US" b="1"/>
              <a:t>FG-SBIR</a:t>
            </a:r>
            <a:r>
              <a:rPr lang="en-US"/>
              <a:t>)</a:t>
            </a:r>
            <a:endParaRPr lang="en-US"/>
          </a:p>
        </p:txBody>
      </p:sp>
      <p:pic>
        <p:nvPicPr>
          <p:cNvPr id="34" name="图片 33" descr="n02694662_92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685" y="1216660"/>
            <a:ext cx="1800000" cy="18000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31445" y="848360"/>
            <a:ext cx="5710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Coarse-Grained Sketch-Based Image Retrieval </a:t>
            </a:r>
            <a:r>
              <a:rPr lang="en-US"/>
              <a:t>(</a:t>
            </a:r>
            <a:r>
              <a:rPr lang="en-US" b="1"/>
              <a:t>CG-SBIR</a:t>
            </a:r>
            <a:r>
              <a:rPr lang="en-US"/>
              <a:t>)</a:t>
            </a:r>
            <a:endParaRPr lang="en-US"/>
          </a:p>
        </p:txBody>
      </p:sp>
      <p:sp>
        <p:nvSpPr>
          <p:cNvPr id="36" name="矩形 35"/>
          <p:cNvSpPr/>
          <p:nvPr/>
        </p:nvSpPr>
        <p:spPr>
          <a:xfrm>
            <a:off x="110490" y="2977515"/>
            <a:ext cx="3413125" cy="3615690"/>
          </a:xfrm>
          <a:prstGeom prst="rect">
            <a:avLst/>
          </a:prstGeom>
          <a:noFill/>
          <a:ln w="38100" cmpd="sng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6765290" y="3881755"/>
            <a:ext cx="1696085" cy="2350770"/>
          </a:xfrm>
          <a:prstGeom prst="rect">
            <a:avLst/>
          </a:prstGeom>
          <a:noFill/>
          <a:ln w="38100" cmpd="sng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198620" y="3053715"/>
            <a:ext cx="1661160" cy="353949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627745" y="3152775"/>
            <a:ext cx="3216910" cy="3439795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52755" y="1913255"/>
            <a:ext cx="1805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Query Sketch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10045" y="1969135"/>
            <a:ext cx="1805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Query Sketch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31520"/>
            <a:ext cx="8041005" cy="25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75" y="175260"/>
            <a:ext cx="84455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2. Related Work: Jigsaw Puzzle for FG-SBIR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125" y="4878070"/>
            <a:ext cx="48266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JP-1. Learn local fine-grained correspondence.</a:t>
            </a:r>
            <a:endParaRPr lang="en-US" altLang="zh-CN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JP-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 Grid region discards semantic information.</a:t>
            </a:r>
            <a:endParaRPr lang="en-US" altLang="zh-CN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JP-3. Black background confuses the model.</a:t>
            </a:r>
            <a:endParaRPr lang="en-US" altLang="zh-CN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JP-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Cannot tolerate image background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58825"/>
            <a:ext cx="12192000" cy="3698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260" y="4599305"/>
            <a:ext cx="3021330" cy="18649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615" y="4599305"/>
            <a:ext cx="3021965" cy="1875155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8276590" y="5441950"/>
            <a:ext cx="825500" cy="21780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320405" y="5073650"/>
            <a:ext cx="728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canny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31520"/>
            <a:ext cx="8041005" cy="25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75" y="175260"/>
            <a:ext cx="93516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2. Related Work: CVAE for zero-shot CG-SBIR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r="49725"/>
          <a:stretch>
            <a:fillRect/>
          </a:stretch>
        </p:blipFill>
        <p:spPr>
          <a:xfrm>
            <a:off x="2371725" y="853440"/>
            <a:ext cx="6807835" cy="4042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77745" y="5275580"/>
            <a:ext cx="76371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CVAE-1. Explicitly establish correspondence via feature-level 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reconstruction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CVAE-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 Sketch-to-image relation is uncertain, that is, not one-to-one mapping.</a:t>
            </a:r>
            <a:endParaRPr lang="en-US" altLang="zh-CN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CVAE-3. Only work no category-level SBIR.</a:t>
            </a:r>
            <a:endParaRPr lang="en-US" altLang="zh-CN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31520"/>
            <a:ext cx="8041005" cy="25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0" y="150495"/>
            <a:ext cx="111925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3. Our method: 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Overview of 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Conditional Stroke Recovery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1440" y="822325"/>
            <a:ext cx="8785860" cy="50120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45920" y="5746115"/>
            <a:ext cx="89001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CSR-1. Explicitly establish fine-grained correspondence via </a:t>
            </a:r>
            <a:r>
              <a:rPr lang="en-US" altLang="zh-CN" b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pixel-level reconstruction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CSR-2. Take the paired image into consideration to </a:t>
            </a:r>
            <a:r>
              <a:rPr lang="en-US" altLang="zh-CN" b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eliminate mapping uncertainty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altLang="zh-CN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CSR-3. We extract </a:t>
            </a:r>
            <a:r>
              <a:rPr lang="en-US" altLang="zh-CN" b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complete strokes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to prevent loss of semantic information.</a:t>
            </a:r>
            <a:endParaRPr lang="en-US" altLang="zh-CN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CSR-4. We improve feature quality by </a:t>
            </a:r>
            <a:r>
              <a:rPr lang="en-US" altLang="zh-CN" b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simplifying reconstruction network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31520"/>
            <a:ext cx="8041005" cy="25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0" y="150495"/>
            <a:ext cx="120472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3. Our method: 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Reconstruction Targets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2545" y="1435100"/>
            <a:ext cx="9064625" cy="33902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12545" y="5233035"/>
            <a:ext cx="9754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There are actually </a:t>
            </a:r>
            <a:r>
              <a:rPr lang="en-US" altLang="zh-CN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four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channels to reconstruct.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We ease the reconstruction task by first </a:t>
            </a:r>
            <a:r>
              <a:rPr lang="en-US" altLang="zh-CN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distinguishing disordered strokes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from undisordered ones. 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31520"/>
            <a:ext cx="8041005" cy="25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0" y="150495"/>
            <a:ext cx="111925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3. Our method: 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Double-Anchor InfoNCE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415" y="1024890"/>
            <a:ext cx="11753850" cy="49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1520190"/>
            <a:ext cx="11706225" cy="1152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" y="2708910"/>
            <a:ext cx="11677650" cy="16859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67990" y="4170045"/>
            <a:ext cx="648462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i="1">
                <a:solidFill>
                  <a:schemeClr val="tx1"/>
                </a:solidFill>
                <a:latin typeface="Times New Roman Bold Italic" panose="02020603050405020304" charset="0"/>
                <a:cs typeface="Times New Roman Bold Italic" panose="02020603050405020304" charset="0"/>
              </a:rPr>
              <a:t>Triplet loss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to </a:t>
            </a:r>
            <a:r>
              <a:rPr lang="en-US" altLang="zh-CN" b="1" i="1">
                <a:solidFill>
                  <a:schemeClr val="tx1"/>
                </a:solidFill>
                <a:latin typeface="Times New Roman Bold Italic" panose="02020603050405020304" charset="0"/>
                <a:cs typeface="Times New Roman Bold Italic" panose="02020603050405020304" charset="0"/>
              </a:rPr>
              <a:t>single-anchor InfoNCE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1. support cosine-distance retrieval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 i="1">
                <a:latin typeface="Times New Roman Bold Italic" panose="02020603050405020304" charset="0"/>
                <a:cs typeface="Times New Roman Bold Italic" panose="02020603050405020304" charset="0"/>
                <a:sym typeface="+mn-ea"/>
              </a:rPr>
              <a:t>single-anchor InfoNCE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</a:t>
            </a:r>
            <a:r>
              <a:rPr lang="en-US" altLang="zh-CN" b="1" i="1">
                <a:latin typeface="Times New Roman Bold Italic" panose="02020603050405020304" charset="0"/>
                <a:cs typeface="Times New Roman Bold Italic" panose="02020603050405020304" charset="0"/>
                <a:sym typeface="+mn-ea"/>
              </a:rPr>
              <a:t>double</a:t>
            </a:r>
            <a:r>
              <a:rPr lang="en-US" altLang="zh-CN" b="1" i="1">
                <a:latin typeface="Times New Roman Bold Italic" panose="02020603050405020304" charset="0"/>
                <a:cs typeface="Times New Roman Bold Italic" panose="02020603050405020304" charset="0"/>
                <a:sym typeface="+mn-ea"/>
              </a:rPr>
              <a:t>-anchor InfoNCE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2.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maintain anchor modality (sparse sketch should be the anchor)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3. reduce gap among three styles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31520"/>
            <a:ext cx="8041005" cy="25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0" y="150495"/>
            <a:ext cx="111925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4. 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Results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: Qualitive Visualization 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560" y="822325"/>
            <a:ext cx="9892030" cy="2963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940" y="3900170"/>
            <a:ext cx="3890645" cy="28911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874135"/>
            <a:ext cx="5035550" cy="28822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175" y="731520"/>
            <a:ext cx="8041005" cy="25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0" y="150495"/>
            <a:ext cx="111925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4. 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Results</a:t>
            </a:r>
            <a:r>
              <a:rPr lang="en-US" altLang="zh-CN" sz="3200" dirty="0">
                <a:effectLst/>
                <a:latin typeface="Times New Roman Regular" panose="02020603050405020304" charset="0"/>
                <a:ea typeface="微软雅黑" panose="020B0503020204020204" charset="-122"/>
                <a:cs typeface="Times New Roman Regular" panose="02020603050405020304" charset="0"/>
                <a:sym typeface="+mn-ea"/>
              </a:rPr>
              <a:t>: Quatative Comparison</a:t>
            </a:r>
            <a:endParaRPr lang="en-US" altLang="zh-CN" sz="3200" dirty="0">
              <a:effectLst/>
              <a:latin typeface="Times New Roman Regular" panose="02020603050405020304" charset="0"/>
              <a:ea typeface="微软雅黑" panose="020B0503020204020204" charset="-122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895" y="1137920"/>
            <a:ext cx="11102340" cy="47840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1832</Words>
  <Application>WPS 表格</Application>
  <PresentationFormat>宽屏</PresentationFormat>
  <Paragraphs>78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宋体</vt:lpstr>
      <vt:lpstr>Wingdings</vt:lpstr>
      <vt:lpstr>Times New Roman Bold</vt:lpstr>
      <vt:lpstr>微软雅黑</vt:lpstr>
      <vt:lpstr>汉仪旗黑</vt:lpstr>
      <vt:lpstr>Times New Roman Regular</vt:lpstr>
      <vt:lpstr>Times New Roman</vt:lpstr>
      <vt:lpstr>Times New Roman Bold Italic</vt:lpstr>
      <vt:lpstr>宋体</vt:lpstr>
      <vt:lpstr>Arial Unicode MS</vt:lpstr>
      <vt:lpstr>汉仪书宋二KW</vt:lpstr>
      <vt:lpstr>Calibri</vt:lpstr>
      <vt:lpstr>Helvetica Neue</vt:lpstr>
      <vt:lpstr>Office 主题​​</vt:lpstr>
      <vt:lpstr>Conditional Stroke Recovery  for  Fine-Grained Sketch-Based Image Retrieval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bytedance</dc:creator>
  <cp:lastModifiedBy>bytedance</cp:lastModifiedBy>
  <cp:revision>145</cp:revision>
  <dcterms:created xsi:type="dcterms:W3CDTF">2022-08-25T06:55:30Z</dcterms:created>
  <dcterms:modified xsi:type="dcterms:W3CDTF">2022-08-25T06:55:30Z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D9B819AD0E61AB2D57CC006322154A7F</vt:lpwstr>
  </property>
</Properties>
</file>